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349" r:id="rId2"/>
    <p:sldId id="350" r:id="rId3"/>
    <p:sldId id="304" r:id="rId4"/>
    <p:sldId id="305" r:id="rId5"/>
    <p:sldId id="300" r:id="rId6"/>
    <p:sldId id="299" r:id="rId7"/>
    <p:sldId id="301" r:id="rId8"/>
    <p:sldId id="352" r:id="rId9"/>
  </p:sldIdLst>
  <p:sldSz cx="12192000" cy="6858000"/>
  <p:notesSz cx="6858000" cy="9144000"/>
  <p:defaultTextStyle>
    <a:defPPr>
      <a:defRPr lang="en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3FF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48"/>
    <p:restoredTop sz="94694"/>
  </p:normalViewPr>
  <p:slideViewPr>
    <p:cSldViewPr snapToGrid="0">
      <p:cViewPr>
        <p:scale>
          <a:sx n="100" d="100"/>
          <a:sy n="100" d="100"/>
        </p:scale>
        <p:origin x="332" y="-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TW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7EF1C-6DCF-754F-9A10-BAEC7029DADD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TW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9A41A-BED5-374E-82DF-B9C0651266C3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30529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99A41A-BED5-374E-82DF-B9C0651266C3}" type="slidenum">
              <a:rPr lang="en-TW" smtClean="0"/>
              <a:t>6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3736642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2466E-0C6B-AFCF-22CF-E474F2D1D9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92BB11-AB47-41BE-FBD9-686EA856B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4DBE4-178F-837F-51D1-F552A6403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F3C79-72E5-911A-810B-9AE2C0E0D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15C51-5B1D-7B65-7C27-C8409237D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136903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0EDBC-B0E6-D5EC-5A4A-C83CE16E7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B3B3C-BB80-9E2D-C2A2-8DCFA5692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F4ACC-BF9B-E279-69DE-1C17CB933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2EE3B4-1CDB-F1B8-6DA0-19B4198A4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67168-9F68-D85D-B649-89063B7BF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505033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17B65-3914-CC3B-58D2-3BC577FC2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EB5BB-E114-ADAC-82E0-66E3F4E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0DEAC-B5D3-5599-39B2-39906DC63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9FB5A-8D5E-FE2B-4429-547C012E8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D49A9-4277-00AB-CC94-7EF78D1BC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15974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BA8D8-F006-9E0E-E087-F2BCF43BA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B8158-D610-6F12-AEE4-7DD69C924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F56371-CDF2-1A1F-E807-84B91FAA7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89C97B-5946-EC97-5D6C-C7D14A8D4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8514D0-A1E0-848C-9296-E2C1B6F7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9B122-7C67-6F20-8AA5-4D61C9525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3736169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A18BA-B585-3758-C1FE-DECC4971D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61318-F4EC-E6DA-EA34-0A7CBAF34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DC1A4A-6A5C-E44C-9CE4-46E88DD825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19A35F-BF0B-CE4F-BFB3-8E90BFC659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65F6A4-BA98-DBB2-29F1-FD2340979B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BDEF61-04FF-D38A-D04E-8DBD33B3B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B3B1DA-6243-65F9-799B-7A2ED1519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933B61-09D2-5E89-5289-13C3F665E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983130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5DD09-3CA9-BFA6-8B2E-201882816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B80A40-34C4-C668-D8D7-E02B987E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35F501-7530-D4BC-3CEA-F1C48D820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0A98FD-3529-FB48-2757-9B50186F9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799371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B091C9-8825-F366-6FC8-0F374CB0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96804D-AA8A-D4D7-07B3-48E2A3173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306D73-6934-104F-F3B2-A6D1FB9F5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354059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BCB96-907E-0FF6-E539-9F1E71C5A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C9941-AA78-5614-3C69-8E36466B5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9EFE7F-CB20-D7BE-7BC9-B98C0E9145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6D8728-3089-197F-F21A-A3B2BDB25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4A5566-F3C7-8F7E-6273-872B2DC65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FF88DA-5A6A-5DAA-1538-6CE95E60C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821981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8275D-7ADD-A0CF-2A31-27207155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295F10-2709-AC0D-4F18-41327C379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TW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D2F482-4C6F-8604-7219-A0595DD48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C9611-8F59-A3F9-D932-26A5CAEC6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B0E1B9-5F70-64C5-ADA4-1128C57C6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B1637C-451A-BC2F-29FB-18F6B195B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00032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402CB-C560-9649-6C6C-6D59F9A74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8299AD-639C-1659-D0CC-084A47F7BB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B54C9-FEBF-428A-059E-2B14A83DC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6EB23-FA6C-17A7-113A-A60FF90D7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2F19A-3043-D8FE-C558-88CDC609D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9858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D1AAB5-530C-B7FB-78DC-01196EDEA9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6E0D44-D806-6A11-618D-2197C2599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C4C0C-B78A-1985-6C90-6ADEAAAB3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56638-CC7A-4780-3414-5CA3E690D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9590B-EE0A-5D3F-1D30-661EF6783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37684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E5BB93-CC15-7A47-6B3D-ACB0EB0A4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392913-7334-6219-D42A-46DC82641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EDE6E0-50A1-BB98-AD23-5D960D4478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44AE20-10F2-0D47-A376-50BFFE29018A}" type="datetimeFigureOut">
              <a:rPr lang="en-TW" smtClean="0"/>
              <a:t>10/28/2025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1616A-D47D-6324-2879-D2EB49666F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AF8F8-C3E2-A3F8-1CD3-297B13F744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110363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8E142-8862-409D-9E94-BE4501D72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Lab on Cell-free Synthetic Biology - EE-490(j)</a:t>
            </a:r>
            <a:endParaRPr lang="LID4096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8E8EF4-AF3E-4F6A-903A-8B9562990A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Seventh Week</a:t>
            </a:r>
          </a:p>
          <a:p>
            <a:r>
              <a:rPr lang="en-US" dirty="0"/>
              <a:t>28.10.2025</a:t>
            </a:r>
          </a:p>
        </p:txBody>
      </p:sp>
    </p:spTree>
    <p:extLst>
      <p:ext uri="{BB962C8B-B14F-4D97-AF65-F5344CB8AC3E}">
        <p14:creationId xmlns:p14="http://schemas.microsoft.com/office/powerpoint/2010/main" val="2260063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D65A5-4A70-465F-AA53-13BF7B6EC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Course schedule</a:t>
            </a:r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D97316-2F6F-4591-9D8A-B4EC7881F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1527" y="1690688"/>
            <a:ext cx="7563239" cy="493420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FB6845C-5B53-4FB0-A166-F895679EB0B4}"/>
              </a:ext>
            </a:extLst>
          </p:cNvPr>
          <p:cNvSpPr/>
          <p:nvPr/>
        </p:nvSpPr>
        <p:spPr>
          <a:xfrm>
            <a:off x="2011679" y="3962400"/>
            <a:ext cx="7288107" cy="3318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23205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45E4C-3F6E-4CB1-8113-EA0288FD3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dogma</a:t>
            </a:r>
            <a:endParaRPr lang="en-CH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598D92B-91A7-4205-8E6E-FE910CA16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926" y="1602635"/>
            <a:ext cx="3371850" cy="486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645793C9-C7B2-4D53-A7BC-1926F5EAB370}"/>
              </a:ext>
            </a:extLst>
          </p:cNvPr>
          <p:cNvSpPr/>
          <p:nvPr/>
        </p:nvSpPr>
        <p:spPr>
          <a:xfrm>
            <a:off x="5438988" y="5513057"/>
            <a:ext cx="892277" cy="61554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06DDA3-8F67-4A95-8417-B4EBB7BC65BF}"/>
              </a:ext>
            </a:extLst>
          </p:cNvPr>
          <p:cNvSpPr/>
          <p:nvPr/>
        </p:nvSpPr>
        <p:spPr>
          <a:xfrm>
            <a:off x="4004245" y="1818587"/>
            <a:ext cx="1353626" cy="6415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A5E1E56-6218-482F-9751-665C8F4F53AE}"/>
              </a:ext>
            </a:extLst>
          </p:cNvPr>
          <p:cNvSpPr/>
          <p:nvPr/>
        </p:nvSpPr>
        <p:spPr>
          <a:xfrm>
            <a:off x="4004245" y="3274094"/>
            <a:ext cx="1353626" cy="6415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B20FC4-2086-4685-891F-A5598E46C8D5}"/>
              </a:ext>
            </a:extLst>
          </p:cNvPr>
          <p:cNvSpPr/>
          <p:nvPr/>
        </p:nvSpPr>
        <p:spPr>
          <a:xfrm>
            <a:off x="4004245" y="4989823"/>
            <a:ext cx="1353626" cy="64155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208148-42A3-4526-864B-33E7235BD25C}"/>
              </a:ext>
            </a:extLst>
          </p:cNvPr>
          <p:cNvSpPr/>
          <p:nvPr/>
        </p:nvSpPr>
        <p:spPr>
          <a:xfrm>
            <a:off x="5357871" y="2378361"/>
            <a:ext cx="1353626" cy="3170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E84D38-EA74-480E-BD9A-FF42EABBB5C9}"/>
              </a:ext>
            </a:extLst>
          </p:cNvPr>
          <p:cNvSpPr/>
          <p:nvPr/>
        </p:nvSpPr>
        <p:spPr>
          <a:xfrm>
            <a:off x="5170750" y="3939678"/>
            <a:ext cx="1353626" cy="3170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0AEF23-010C-4100-80B3-829714F11B60}"/>
              </a:ext>
            </a:extLst>
          </p:cNvPr>
          <p:cNvSpPr/>
          <p:nvPr/>
        </p:nvSpPr>
        <p:spPr>
          <a:xfrm>
            <a:off x="5141253" y="5631435"/>
            <a:ext cx="1353626" cy="3170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58445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0" grpId="0" animBg="1"/>
      <p:bldP spid="11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45E4C-3F6E-4CB1-8113-EA0288FD3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Ribosomes</a:t>
            </a:r>
            <a:endParaRPr lang="en-C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B2143-97A5-4AE1-A74F-2C20AA25F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4938"/>
            <a:ext cx="8229600" cy="4525963"/>
          </a:xfrm>
        </p:spPr>
        <p:txBody>
          <a:bodyPr>
            <a:normAutofit/>
          </a:bodyPr>
          <a:lstStyle/>
          <a:p>
            <a:r>
              <a:rPr lang="en-US" sz="2000" dirty="0"/>
              <a:t>Site for protein synthesis in cell</a:t>
            </a:r>
          </a:p>
          <a:p>
            <a:endParaRPr lang="en-US" sz="2000" dirty="0"/>
          </a:p>
          <a:p>
            <a:r>
              <a:rPr lang="en-US" sz="2000" dirty="0"/>
              <a:t>Consists of proteins + RNA (rRNA)</a:t>
            </a:r>
          </a:p>
          <a:p>
            <a:endParaRPr lang="en-US" sz="2000" dirty="0"/>
          </a:p>
          <a:p>
            <a:r>
              <a:rPr lang="en-US" sz="2000" dirty="0"/>
              <a:t>Small and Large subunits</a:t>
            </a:r>
          </a:p>
          <a:p>
            <a:endParaRPr lang="en-US" sz="2000" dirty="0"/>
          </a:p>
          <a:p>
            <a:endParaRPr lang="en-CH" sz="20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393D24C5-EBDA-4E8A-B4A3-C66E0FCC1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133" y="1023198"/>
            <a:ext cx="4595966" cy="260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F54176-75D9-4CDC-A804-4F59258F80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8397" y="4109319"/>
            <a:ext cx="4118425" cy="2332702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705BFA47-8B98-4292-B9A8-0AD685ED2D04}"/>
              </a:ext>
            </a:extLst>
          </p:cNvPr>
          <p:cNvGrpSpPr/>
          <p:nvPr/>
        </p:nvGrpSpPr>
        <p:grpSpPr>
          <a:xfrm>
            <a:off x="978466" y="3905555"/>
            <a:ext cx="4229999" cy="2771986"/>
            <a:chOff x="978466" y="3905555"/>
            <a:chExt cx="4229999" cy="2771986"/>
          </a:xfrm>
        </p:grpSpPr>
        <p:pic>
          <p:nvPicPr>
            <p:cNvPr id="4100" name="Picture 4">
              <a:extLst>
                <a:ext uri="{FF2B5EF4-FFF2-40B4-BE49-F238E27FC236}">
                  <a16:creationId xmlns:a16="http://schemas.microsoft.com/office/drawing/2014/main" id="{37ECE835-707D-4FDC-A98A-B03A76B0E6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8466" y="3905555"/>
              <a:ext cx="4229999" cy="2330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4F78579-895D-497D-A070-EB6C906B4827}"/>
                </a:ext>
              </a:extLst>
            </p:cNvPr>
            <p:cNvSpPr txBox="1"/>
            <p:nvPr/>
          </p:nvSpPr>
          <p:spPr>
            <a:xfrm>
              <a:off x="1571430" y="6308209"/>
              <a:ext cx="29751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S: sedimentation coefficient</a:t>
              </a:r>
              <a:endParaRPr lang="LID4096" dirty="0"/>
            </a:p>
          </p:txBody>
        </p:sp>
      </p:grpSp>
    </p:spTree>
    <p:extLst>
      <p:ext uri="{BB962C8B-B14F-4D97-AF65-F5344CB8AC3E}">
        <p14:creationId xmlns:p14="http://schemas.microsoft.com/office/powerpoint/2010/main" val="188377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702323" y="987909"/>
            <a:ext cx="6743700" cy="656911"/>
          </a:xfrm>
          <a:prstGeom prst="rect">
            <a:avLst/>
          </a:prstGeom>
        </p:spPr>
        <p:txBody>
          <a:bodyPr vert="horz" wrap="square" lIns="0" tIns="10478" rIns="0" bIns="0" rtlCol="0">
            <a:spAutoFit/>
          </a:bodyPr>
          <a:lstStyle/>
          <a:p>
            <a:pPr marL="270034" marR="3810" indent="-260985" algn="just">
              <a:buSzPct val="96428"/>
              <a:buFont typeface="Wingdings"/>
              <a:buChar char=""/>
              <a:tabLst>
                <a:tab pos="270510" algn="l"/>
              </a:tabLst>
            </a:pPr>
            <a:endParaRPr lang="en-US" sz="2100" spc="-4" dirty="0">
              <a:latin typeface="Calibri"/>
              <a:cs typeface="Calibri"/>
            </a:endParaRPr>
          </a:p>
          <a:p>
            <a:pPr marL="809149" marR="3810" lvl="1" indent="-342900" algn="just">
              <a:buSzPct val="96428"/>
              <a:buFont typeface="Arial" panose="020B0604020202020204" pitchFamily="34" charset="0"/>
              <a:buChar char="•"/>
              <a:tabLst>
                <a:tab pos="270510" algn="l"/>
              </a:tabLst>
            </a:pPr>
            <a:endParaRPr lang="en-US" sz="2100" spc="-4" dirty="0">
              <a:latin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FA8108-89E1-8AFB-0A6F-733BD2CC768D}"/>
              </a:ext>
            </a:extLst>
          </p:cNvPr>
          <p:cNvSpPr txBox="1"/>
          <p:nvPr/>
        </p:nvSpPr>
        <p:spPr>
          <a:xfrm>
            <a:off x="829211" y="1663307"/>
            <a:ext cx="53430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Strain: </a:t>
            </a:r>
            <a:r>
              <a:rPr lang="en-GB" sz="2000" i="1" dirty="0">
                <a:solidFill>
                  <a:prstClr val="black"/>
                </a:solidFill>
              </a:rPr>
              <a:t>E. coli </a:t>
            </a:r>
            <a:r>
              <a:rPr lang="en-GB" sz="2000" dirty="0"/>
              <a:t>JE28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His-tagged ribosome (6X)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Genomic insertion of tag at 50S subunit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Constitutively expressed by cells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10362C3-AC41-DD3D-C4D8-0169F368B551}"/>
              </a:ext>
            </a:extLst>
          </p:cNvPr>
          <p:cNvGrpSpPr/>
          <p:nvPr/>
        </p:nvGrpSpPr>
        <p:grpSpPr>
          <a:xfrm>
            <a:off x="6489446" y="1161745"/>
            <a:ext cx="4254810" cy="3059139"/>
            <a:chOff x="1972054" y="3569526"/>
            <a:chExt cx="4254810" cy="3059139"/>
          </a:xfrm>
        </p:grpSpPr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4CEE9ADF-DCF1-C58C-A270-BE5F5198597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82" t="17971" r="12500" b="12319"/>
            <a:stretch/>
          </p:blipFill>
          <p:spPr bwMode="auto">
            <a:xfrm>
              <a:off x="1972054" y="3569526"/>
              <a:ext cx="4254810" cy="30591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F3ACAF8-DEFE-4183-D900-42C3CA78D6E0}"/>
                </a:ext>
              </a:extLst>
            </p:cNvPr>
            <p:cNvSpPr/>
            <p:nvPr/>
          </p:nvSpPr>
          <p:spPr>
            <a:xfrm>
              <a:off x="3309730" y="3856381"/>
              <a:ext cx="1262270" cy="1371601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0ECCCDE-C34F-4D12-9F08-1468B6D65657}"/>
              </a:ext>
            </a:extLst>
          </p:cNvPr>
          <p:cNvGrpSpPr/>
          <p:nvPr/>
        </p:nvGrpSpPr>
        <p:grpSpPr>
          <a:xfrm>
            <a:off x="683601" y="4443672"/>
            <a:ext cx="4962608" cy="1775474"/>
            <a:chOff x="683601" y="4443672"/>
            <a:chExt cx="4962608" cy="1775474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BB0B32E-DBE7-4296-B58C-A3ADA7431416}"/>
                </a:ext>
              </a:extLst>
            </p:cNvPr>
            <p:cNvGrpSpPr/>
            <p:nvPr/>
          </p:nvGrpSpPr>
          <p:grpSpPr>
            <a:xfrm>
              <a:off x="683601" y="4443672"/>
              <a:ext cx="2829839" cy="1775474"/>
              <a:chOff x="4399843" y="1627426"/>
              <a:chExt cx="5471149" cy="3705783"/>
            </a:xfrm>
          </p:grpSpPr>
          <p:sp>
            <p:nvSpPr>
              <p:cNvPr id="14" name="Isosceles Triangle 13">
                <a:extLst>
                  <a:ext uri="{FF2B5EF4-FFF2-40B4-BE49-F238E27FC236}">
                    <a16:creationId xmlns:a16="http://schemas.microsoft.com/office/drawing/2014/main" id="{32F69DC9-2883-453F-BD34-C0B0A891838B}"/>
                  </a:ext>
                </a:extLst>
              </p:cNvPr>
              <p:cNvSpPr/>
              <p:nvPr/>
            </p:nvSpPr>
            <p:spPr>
              <a:xfrm rot="16200000">
                <a:off x="7127590" y="2376674"/>
                <a:ext cx="3279515" cy="2207288"/>
              </a:xfrm>
              <a:prstGeom prst="triangl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9FB85781-06FC-44C8-A317-038BF8900F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399843" y="1627426"/>
                <a:ext cx="4132298" cy="3705783"/>
              </a:xfrm>
              <a:prstGeom prst="rect">
                <a:avLst/>
              </a:prstGeom>
            </p:spPr>
          </p:pic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6D16730C-1452-410D-AB1C-23B667F895C6}"/>
                </a:ext>
              </a:extLst>
            </p:cNvPr>
            <p:cNvGrpSpPr/>
            <p:nvPr/>
          </p:nvGrpSpPr>
          <p:grpSpPr>
            <a:xfrm>
              <a:off x="3633259" y="4592745"/>
              <a:ext cx="2012950" cy="1477328"/>
              <a:chOff x="1617225" y="3942971"/>
              <a:chExt cx="2777750" cy="2269624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163AA749-6449-4E1F-9FB7-B837743BC5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17225" y="3942971"/>
                <a:ext cx="2777750" cy="2269624"/>
              </a:xfrm>
              <a:prstGeom prst="rect">
                <a:avLst/>
              </a:prstGeom>
              <a:ln w="28575">
                <a:solidFill>
                  <a:schemeClr val="tx1"/>
                </a:solidFill>
              </a:ln>
            </p:spPr>
          </p:pic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5DFDAAEF-700E-4391-9E5B-E10C272B8E55}"/>
                  </a:ext>
                </a:extLst>
              </p:cNvPr>
              <p:cNvSpPr/>
              <p:nvPr/>
            </p:nvSpPr>
            <p:spPr>
              <a:xfrm rot="20770895">
                <a:off x="2823580" y="4867330"/>
                <a:ext cx="1178274" cy="693772"/>
              </a:xfrm>
              <a:prstGeom prst="ellipse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E32686F3-5BD1-43C2-93C7-D1D9EA89A4C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851" t="46467"/>
          <a:stretch/>
        </p:blipFill>
        <p:spPr>
          <a:xfrm>
            <a:off x="6981733" y="4293300"/>
            <a:ext cx="3270236" cy="217364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4758939-908A-421F-93A5-FBD508241F2A}"/>
              </a:ext>
            </a:extLst>
          </p:cNvPr>
          <p:cNvSpPr txBox="1"/>
          <p:nvPr/>
        </p:nvSpPr>
        <p:spPr>
          <a:xfrm>
            <a:off x="9816029" y="6611779"/>
            <a:ext cx="23759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/>
              <a:t>Ederth</a:t>
            </a:r>
            <a:r>
              <a:rPr lang="en-US" sz="1000" dirty="0"/>
              <a:t> et al., </a:t>
            </a:r>
            <a:r>
              <a:rPr lang="en-US" sz="1000" i="1" dirty="0"/>
              <a:t>Nucleic Acids Research</a:t>
            </a:r>
            <a:r>
              <a:rPr lang="en-US" sz="1000" dirty="0"/>
              <a:t>, 2008</a:t>
            </a:r>
          </a:p>
        </p:txBody>
      </p:sp>
      <p:sp>
        <p:nvSpPr>
          <p:cNvPr id="25" name="object 2">
            <a:extLst>
              <a:ext uri="{FF2B5EF4-FFF2-40B4-BE49-F238E27FC236}">
                <a16:creationId xmlns:a16="http://schemas.microsoft.com/office/drawing/2014/main" id="{4208FBD0-899D-4F08-95F8-2779CA06F5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3601" y="492208"/>
            <a:ext cx="10083783" cy="619016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marL="9525">
              <a:spcBef>
                <a:spcPts val="75"/>
              </a:spcBef>
            </a:pPr>
            <a:r>
              <a:rPr lang="en-US" spc="-11" dirty="0"/>
              <a:t>Culturing the cells for ribosome purification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33349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3601" y="492208"/>
            <a:ext cx="10083783" cy="619016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marL="9525">
              <a:spcBef>
                <a:spcPts val="75"/>
              </a:spcBef>
            </a:pPr>
            <a:r>
              <a:rPr lang="en-US" spc="-11" dirty="0"/>
              <a:t>Culturing the cells for ribosome purification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702323" y="987909"/>
            <a:ext cx="6743700" cy="656911"/>
          </a:xfrm>
          <a:prstGeom prst="rect">
            <a:avLst/>
          </a:prstGeom>
        </p:spPr>
        <p:txBody>
          <a:bodyPr vert="horz" wrap="square" lIns="0" tIns="10478" rIns="0" bIns="0" rtlCol="0">
            <a:spAutoFit/>
          </a:bodyPr>
          <a:lstStyle/>
          <a:p>
            <a:pPr marL="270034" marR="3810" indent="-260985" algn="just">
              <a:buSzPct val="96428"/>
              <a:buFont typeface="Wingdings"/>
              <a:buChar char=""/>
              <a:tabLst>
                <a:tab pos="270510" algn="l"/>
              </a:tabLst>
            </a:pPr>
            <a:endParaRPr lang="en-US" sz="2100" spc="-4" dirty="0">
              <a:latin typeface="Calibri"/>
              <a:cs typeface="Calibri"/>
            </a:endParaRPr>
          </a:p>
          <a:p>
            <a:pPr marL="809149" marR="3810" lvl="1" indent="-342900" algn="just">
              <a:buSzPct val="96428"/>
              <a:buFont typeface="Arial" panose="020B0604020202020204" pitchFamily="34" charset="0"/>
              <a:buChar char="•"/>
              <a:tabLst>
                <a:tab pos="270510" algn="l"/>
              </a:tabLst>
            </a:pPr>
            <a:endParaRPr lang="en-US" sz="2100" spc="-4" dirty="0">
              <a:latin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C694A2-8C64-C893-DE77-A05778BF78F5}"/>
              </a:ext>
            </a:extLst>
          </p:cNvPr>
          <p:cNvSpPr txBox="1"/>
          <p:nvPr/>
        </p:nvSpPr>
        <p:spPr>
          <a:xfrm>
            <a:off x="651614" y="1541787"/>
            <a:ext cx="69474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Prepare the overnight culture for cells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i="1" dirty="0"/>
              <a:t>E. coli </a:t>
            </a:r>
            <a:r>
              <a:rPr lang="en-GB" sz="2000" dirty="0"/>
              <a:t>JE28 strain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/>
              <a:t>Inoculate the main culture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/>
              <a:t>No need for induction (</a:t>
            </a:r>
            <a:r>
              <a:rPr lang="en-US" sz="2000" dirty="0"/>
              <a:t>constitutive promoter</a:t>
            </a:r>
            <a:r>
              <a:rPr lang="en-GB" sz="2000" dirty="0"/>
              <a:t>)!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5DBF3E5-4FCC-7C5D-66BE-CCA1F8FCD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720" y="4024826"/>
            <a:ext cx="868920" cy="121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40AB5D44-8A59-86B0-1D38-5A64C51D93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57" t="9807" r="28370" b="5362"/>
          <a:stretch/>
        </p:blipFill>
        <p:spPr bwMode="auto">
          <a:xfrm>
            <a:off x="4457972" y="3684402"/>
            <a:ext cx="1332566" cy="1710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6542D758-701A-FAEF-F83C-00863C69D048}"/>
              </a:ext>
            </a:extLst>
          </p:cNvPr>
          <p:cNvSpPr/>
          <p:nvPr/>
        </p:nvSpPr>
        <p:spPr>
          <a:xfrm>
            <a:off x="3193964" y="4379622"/>
            <a:ext cx="795131" cy="50689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9484C7C4-D2A0-E76F-E376-437BCACF7F3E}"/>
              </a:ext>
            </a:extLst>
          </p:cNvPr>
          <p:cNvSpPr/>
          <p:nvPr/>
        </p:nvSpPr>
        <p:spPr>
          <a:xfrm>
            <a:off x="6261410" y="4313361"/>
            <a:ext cx="795131" cy="506896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C2559DC3-30F6-1D4D-E7F7-AC41E3893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104" y="3274722"/>
            <a:ext cx="3091070" cy="309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913684-3CC6-7D7D-8F0A-C00DA2638EE8}"/>
              </a:ext>
            </a:extLst>
          </p:cNvPr>
          <p:cNvSpPr txBox="1"/>
          <p:nvPr/>
        </p:nvSpPr>
        <p:spPr>
          <a:xfrm>
            <a:off x="1824245" y="5282271"/>
            <a:ext cx="1541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Glycerol stock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EF156E-8C92-E82A-81D0-D200D3F96B2D}"/>
              </a:ext>
            </a:extLst>
          </p:cNvPr>
          <p:cNvSpPr txBox="1"/>
          <p:nvPr/>
        </p:nvSpPr>
        <p:spPr>
          <a:xfrm>
            <a:off x="4249391" y="5474706"/>
            <a:ext cx="1829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Overnight culture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6B3E97-2D52-6A27-D4D9-6456C0A26EC6}"/>
              </a:ext>
            </a:extLst>
          </p:cNvPr>
          <p:cNvSpPr txBox="1"/>
          <p:nvPr/>
        </p:nvSpPr>
        <p:spPr>
          <a:xfrm>
            <a:off x="7653253" y="6399070"/>
            <a:ext cx="2520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Culture for purification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99C1AD-6016-B7CD-F751-3BAC77DE0A55}"/>
              </a:ext>
            </a:extLst>
          </p:cNvPr>
          <p:cNvSpPr txBox="1"/>
          <p:nvPr/>
        </p:nvSpPr>
        <p:spPr>
          <a:xfrm>
            <a:off x="3154208" y="3974807"/>
            <a:ext cx="942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14 - 16 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DE54A2-AFB0-689F-FA8E-D049D9548AC2}"/>
              </a:ext>
            </a:extLst>
          </p:cNvPr>
          <p:cNvSpPr txBox="1"/>
          <p:nvPr/>
        </p:nvSpPr>
        <p:spPr>
          <a:xfrm>
            <a:off x="6076554" y="3974807"/>
            <a:ext cx="942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 – 4 h</a:t>
            </a:r>
          </a:p>
        </p:txBody>
      </p:sp>
    </p:spTree>
    <p:extLst>
      <p:ext uri="{BB962C8B-B14F-4D97-AF65-F5344CB8AC3E}">
        <p14:creationId xmlns:p14="http://schemas.microsoft.com/office/powerpoint/2010/main" val="454493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F7793-4FD9-06D0-D8D7-4BF66AA04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054" y="249013"/>
            <a:ext cx="8229600" cy="843515"/>
          </a:xfrm>
        </p:spPr>
        <p:txBody>
          <a:bodyPr>
            <a:normAutofit/>
          </a:bodyPr>
          <a:lstStyle/>
          <a:p>
            <a:r>
              <a:rPr lang="en-GB" dirty="0"/>
              <a:t>His-tag ribosome purification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593B2B7-B963-44A8-8A47-D1B316869060}"/>
              </a:ext>
            </a:extLst>
          </p:cNvPr>
          <p:cNvGrpSpPr/>
          <p:nvPr/>
        </p:nvGrpSpPr>
        <p:grpSpPr>
          <a:xfrm>
            <a:off x="5575451" y="1369650"/>
            <a:ext cx="6929084" cy="4408440"/>
            <a:chOff x="3943258" y="958473"/>
            <a:chExt cx="7767566" cy="5434599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5669D48F-5736-4F16-AC53-C40933612479}"/>
                </a:ext>
              </a:extLst>
            </p:cNvPr>
            <p:cNvGrpSpPr/>
            <p:nvPr/>
          </p:nvGrpSpPr>
          <p:grpSpPr>
            <a:xfrm>
              <a:off x="3943258" y="958473"/>
              <a:ext cx="7767566" cy="5434599"/>
              <a:chOff x="8710219" y="1289671"/>
              <a:chExt cx="7767566" cy="5434599"/>
            </a:xfrm>
          </p:grpSpPr>
          <p:pic>
            <p:nvPicPr>
              <p:cNvPr id="3074" name="Picture 2">
                <a:extLst>
                  <a:ext uri="{FF2B5EF4-FFF2-40B4-BE49-F238E27FC236}">
                    <a16:creationId xmlns:a16="http://schemas.microsoft.com/office/drawing/2014/main" id="{620D5217-4B3E-3C79-94EC-4C5CBB697A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710219" y="1289671"/>
                <a:ext cx="7767566" cy="54345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4662ECF-4CEF-8956-EA06-76454AD472F6}"/>
                  </a:ext>
                </a:extLst>
              </p:cNvPr>
              <p:cNvSpPr txBox="1"/>
              <p:nvPr/>
            </p:nvSpPr>
            <p:spPr>
              <a:xfrm>
                <a:off x="15086306" y="6005939"/>
                <a:ext cx="1391479" cy="64501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/>
                  <a:t>Purified ribosome</a:t>
                </a:r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775CFD3-5414-EF45-9B2D-D514C6CFC7DA}"/>
                </a:ext>
              </a:extLst>
            </p:cNvPr>
            <p:cNvSpPr txBox="1"/>
            <p:nvPr/>
          </p:nvSpPr>
          <p:spPr>
            <a:xfrm>
              <a:off x="4859897" y="1050323"/>
              <a:ext cx="1067195" cy="6450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Target ribosome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5FB463D-7493-4766-8776-FC3A1BEF1395}"/>
              </a:ext>
            </a:extLst>
          </p:cNvPr>
          <p:cNvGrpSpPr/>
          <p:nvPr/>
        </p:nvGrpSpPr>
        <p:grpSpPr>
          <a:xfrm>
            <a:off x="272610" y="2406202"/>
            <a:ext cx="4834502" cy="2464412"/>
            <a:chOff x="477178" y="2196794"/>
            <a:chExt cx="4834502" cy="2464412"/>
          </a:xfrm>
        </p:grpSpPr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5380636D-44B0-4ED9-846D-DC4B8BC2EFE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943"/>
            <a:stretch/>
          </p:blipFill>
          <p:spPr bwMode="auto">
            <a:xfrm>
              <a:off x="2368736" y="2196794"/>
              <a:ext cx="2942944" cy="24644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D3F71D5-3E3D-4426-BC7D-6AE9089BCA18}"/>
                </a:ext>
              </a:extLst>
            </p:cNvPr>
            <p:cNvSpPr/>
            <p:nvPr/>
          </p:nvSpPr>
          <p:spPr>
            <a:xfrm>
              <a:off x="2494511" y="2953598"/>
              <a:ext cx="574763" cy="149119"/>
            </a:xfrm>
            <a:prstGeom prst="rect">
              <a:avLst/>
            </a:prstGeom>
            <a:solidFill>
              <a:srgbClr val="CCE4E4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700" b="1" dirty="0"/>
                <a:t>Ribosome</a:t>
              </a:r>
              <a:endParaRPr lang="en-GB" sz="400" b="1" dirty="0"/>
            </a:p>
          </p:txBody>
        </p:sp>
        <p:pic>
          <p:nvPicPr>
            <p:cNvPr id="10" name="Picture 6">
              <a:extLst>
                <a:ext uri="{FF2B5EF4-FFF2-40B4-BE49-F238E27FC236}">
                  <a16:creationId xmlns:a16="http://schemas.microsoft.com/office/drawing/2014/main" id="{64FF18B6-43B1-4C02-97B4-677CBFEDBF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200" y="3158619"/>
              <a:ext cx="871177" cy="10077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8" descr="Exchange Icons - Free SVG &amp; PNG Exchange Images - Noun Project">
              <a:extLst>
                <a:ext uri="{FF2B5EF4-FFF2-40B4-BE49-F238E27FC236}">
                  <a16:creationId xmlns:a16="http://schemas.microsoft.com/office/drawing/2014/main" id="{B8356CD7-5D20-4300-BBC1-3DF6BBFA64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84588">
              <a:off x="1628802" y="3194917"/>
              <a:ext cx="1329200" cy="1329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A7825BD-8F59-43B4-9C84-D63768A0D946}"/>
                </a:ext>
              </a:extLst>
            </p:cNvPr>
            <p:cNvSpPr txBox="1"/>
            <p:nvPr/>
          </p:nvSpPr>
          <p:spPr>
            <a:xfrm>
              <a:off x="477178" y="4210939"/>
              <a:ext cx="142321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Imidazole</a:t>
              </a:r>
              <a:endParaRPr lang="en-CH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3504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CEFE4-21CA-4118-810C-FE51D048B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By next week </a:t>
            </a:r>
            <a:endParaRPr lang="LID4096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E7BFE4-C7DC-4DD1-B0A3-5FFB38473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Submit your gene fragment sequences on Moodle (deadline tomorrow night)</a:t>
            </a:r>
          </a:p>
          <a:p>
            <a:endParaRPr lang="en-US" dirty="0"/>
          </a:p>
          <a:p>
            <a:r>
              <a:rPr lang="en-US" dirty="0"/>
              <a:t>Inform me as soon as possible about any other reagents you need</a:t>
            </a:r>
          </a:p>
          <a:p>
            <a:endParaRPr lang="en-US" dirty="0"/>
          </a:p>
          <a:p>
            <a:r>
              <a:rPr lang="en-US" dirty="0"/>
              <a:t>Prepare your detailed experimental protocols (deadline: before the next session)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665608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18689</TotalTime>
  <Words>171</Words>
  <Application>Microsoft Office PowerPoint</Application>
  <PresentationFormat>Widescreen</PresentationFormat>
  <Paragraphs>45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新細明體</vt:lpstr>
      <vt:lpstr>Aptos</vt:lpstr>
      <vt:lpstr>Aptos Display</vt:lpstr>
      <vt:lpstr>Arial</vt:lpstr>
      <vt:lpstr>Calibri</vt:lpstr>
      <vt:lpstr>Wingdings</vt:lpstr>
      <vt:lpstr>Office Theme</vt:lpstr>
      <vt:lpstr>Lab on Cell-free Synthetic Biology - EE-490(j)</vt:lpstr>
      <vt:lpstr>Course schedule</vt:lpstr>
      <vt:lpstr>Central dogma</vt:lpstr>
      <vt:lpstr>Ribosomes</vt:lpstr>
      <vt:lpstr>Culturing the cells for ribosome purification</vt:lpstr>
      <vt:lpstr>Culturing the cells for ribosome purification</vt:lpstr>
      <vt:lpstr>His-tag ribosome purification</vt:lpstr>
      <vt:lpstr>By next week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Pao-Wan Lee</dc:creator>
  <cp:lastModifiedBy>Seyed Saeed Mottaghi</cp:lastModifiedBy>
  <cp:revision>39</cp:revision>
  <dcterms:created xsi:type="dcterms:W3CDTF">2024-08-28T20:58:44Z</dcterms:created>
  <dcterms:modified xsi:type="dcterms:W3CDTF">2025-10-28T09:25:31Z</dcterms:modified>
</cp:coreProperties>
</file>